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handoutMasterIdLst>
    <p:handoutMasterId r:id="rId25"/>
  </p:handoutMasterIdLst>
  <p:sldIdLst>
    <p:sldId id="722" r:id="rId2"/>
    <p:sldId id="714" r:id="rId3"/>
    <p:sldId id="719" r:id="rId4"/>
    <p:sldId id="720" r:id="rId5"/>
    <p:sldId id="718" r:id="rId6"/>
    <p:sldId id="715" r:id="rId7"/>
    <p:sldId id="716" r:id="rId8"/>
    <p:sldId id="717" r:id="rId9"/>
    <p:sldId id="724" r:id="rId10"/>
    <p:sldId id="725" r:id="rId11"/>
    <p:sldId id="733" r:id="rId12"/>
    <p:sldId id="730" r:id="rId13"/>
    <p:sldId id="734" r:id="rId14"/>
    <p:sldId id="729" r:id="rId15"/>
    <p:sldId id="735" r:id="rId16"/>
    <p:sldId id="736" r:id="rId17"/>
    <p:sldId id="737" r:id="rId18"/>
    <p:sldId id="739" r:id="rId19"/>
    <p:sldId id="740" r:id="rId20"/>
    <p:sldId id="741" r:id="rId21"/>
    <p:sldId id="728" r:id="rId22"/>
    <p:sldId id="727" r:id="rId23"/>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4752"/>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1AEE4D-8586-475C-916B-A7F3B957B040}"/>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(300)</a:t>
            </a:r>
          </a:p>
        </p:txBody>
      </p:sp>
      <p:sp>
        <p:nvSpPr>
          <p:cNvPr id="3" name="Date Placeholder 2">
            <a:extLst>
              <a:ext uri="{FF2B5EF4-FFF2-40B4-BE49-F238E27FC236}">
                <a16:creationId xmlns:a16="http://schemas.microsoft.com/office/drawing/2014/main" id="{C776E3CF-9238-44B4-9446-CB326BC92206}"/>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3/9/2022 pm</a:t>
            </a:r>
          </a:p>
        </p:txBody>
      </p:sp>
      <p:sp>
        <p:nvSpPr>
          <p:cNvPr id="4" name="Footer Placeholder 3">
            <a:extLst>
              <a:ext uri="{FF2B5EF4-FFF2-40B4-BE49-F238E27FC236}">
                <a16:creationId xmlns:a16="http://schemas.microsoft.com/office/drawing/2014/main" id="{ADCC6546-0DD3-4509-9132-CCC03E02C5FC}"/>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238D9F75-1B26-4679-8FF7-497A168DD753}"/>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B665A14B-7C63-43C3-85FD-234741429C6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2815019"/>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(300)</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3/9/2022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11291190-F68A-4512-BCBB-1C7AFF76D4EF}" type="slidenum">
              <a:rPr lang="en-US" smtClean="0"/>
              <a:t>‹#›</a:t>
            </a:fld>
            <a:endParaRPr lang="en-US"/>
          </a:p>
        </p:txBody>
      </p:sp>
    </p:spTree>
    <p:extLst>
      <p:ext uri="{BB962C8B-B14F-4D97-AF65-F5344CB8AC3E}">
        <p14:creationId xmlns:p14="http://schemas.microsoft.com/office/powerpoint/2010/main" val="3236991006"/>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33967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64961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488293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3613C2-74F9-455F-8634-DB3ABBF082A2}"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404262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13613C2-74F9-455F-8634-DB3ABBF082A2}" type="datetimeFigureOut">
              <a:rPr lang="en-US" smtClean="0"/>
              <a:t>3/12/2022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3490315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3613C2-74F9-455F-8634-DB3ABBF082A2}" type="datetimeFigureOut">
              <a:rPr lang="en-US" smtClean="0"/>
              <a:t>3/12/2022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363482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3613C2-74F9-455F-8634-DB3ABBF082A2}" type="datetimeFigureOut">
              <a:rPr lang="en-US" smtClean="0"/>
              <a:t>3/12/2022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2543248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13613C2-74F9-455F-8634-DB3ABBF082A2}" type="datetimeFigureOut">
              <a:rPr lang="en-US" smtClean="0"/>
              <a:t>3/12/2022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3053674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3613C2-74F9-455F-8634-DB3ABBF082A2}" type="datetimeFigureOut">
              <a:rPr lang="en-US" smtClean="0"/>
              <a:t>3/12/2022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1122386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3613C2-74F9-455F-8634-DB3ABBF082A2}" type="datetimeFigureOut">
              <a:rPr lang="en-US" smtClean="0"/>
              <a:t>3/12/2022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3724757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13613C2-74F9-455F-8634-DB3ABBF082A2}" type="datetimeFigureOut">
              <a:rPr lang="en-US" smtClean="0"/>
              <a:t>3/12/2022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C1476-C750-4476-97A0-68071BEB5DD0}" type="slidenum">
              <a:rPr lang="en-US" smtClean="0"/>
              <a:t>‹#›</a:t>
            </a:fld>
            <a:endParaRPr lang="en-US"/>
          </a:p>
        </p:txBody>
      </p:sp>
    </p:spTree>
    <p:extLst>
      <p:ext uri="{BB962C8B-B14F-4D97-AF65-F5344CB8AC3E}">
        <p14:creationId xmlns:p14="http://schemas.microsoft.com/office/powerpoint/2010/main" val="681767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8"/>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3613C2-74F9-455F-8634-DB3ABBF082A2}" type="datetimeFigureOut">
              <a:rPr lang="en-US" smtClean="0"/>
              <a:t>3/12/2022</a:t>
            </a:fld>
            <a:endParaRPr lang="en-US"/>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DC1476-C750-4476-97A0-68071BEB5DD0}" type="slidenum">
              <a:rPr lang="en-US" smtClean="0"/>
              <a:t>‹#›</a:t>
            </a:fld>
            <a:endParaRPr lang="en-US"/>
          </a:p>
        </p:txBody>
      </p:sp>
    </p:spTree>
    <p:extLst>
      <p:ext uri="{BB962C8B-B14F-4D97-AF65-F5344CB8AC3E}">
        <p14:creationId xmlns:p14="http://schemas.microsoft.com/office/powerpoint/2010/main" val="240387607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899" y="1084474"/>
            <a:ext cx="6948202" cy="2529923"/>
          </a:xfrm>
        </p:spPr>
        <p:txBody>
          <a:bodyPr wrap="square">
            <a:spAutoFit/>
          </a:bodyPr>
          <a:lstStyle/>
          <a:p>
            <a:r>
              <a:rPr lang="en-US" sz="4400" dirty="0"/>
              <a:t>LESSON 17:</a:t>
            </a:r>
            <a:br>
              <a:rPr lang="en-US" sz="4400" dirty="0"/>
            </a:br>
            <a:r>
              <a:rPr lang="en-US" sz="4400" dirty="0"/>
              <a:t>The Life Of Christ –</a:t>
            </a:r>
            <a:br>
              <a:rPr lang="en-US" sz="4400" dirty="0"/>
            </a:br>
            <a:r>
              <a:rPr lang="en-US" sz="4400" dirty="0"/>
              <a:t>The Parable of the Importunate Woman</a:t>
            </a:r>
          </a:p>
        </p:txBody>
      </p:sp>
      <p:sp>
        <p:nvSpPr>
          <p:cNvPr id="3" name="Subtitle 2"/>
          <p:cNvSpPr>
            <a:spLocks noGrp="1"/>
          </p:cNvSpPr>
          <p:nvPr>
            <p:ph type="subTitle" idx="1"/>
          </p:nvPr>
        </p:nvSpPr>
        <p:spPr>
          <a:xfrm>
            <a:off x="1143000" y="4033082"/>
            <a:ext cx="6858000" cy="1383969"/>
          </a:xfrm>
        </p:spPr>
        <p:txBody>
          <a:bodyPr>
            <a:spAutoFit/>
          </a:bodyPr>
          <a:lstStyle/>
          <a:p>
            <a:r>
              <a:rPr lang="en-US" sz="4800" dirty="0"/>
              <a:t>Luke 18:1-8</a:t>
            </a:r>
          </a:p>
          <a:p>
            <a:r>
              <a:rPr lang="en-US" sz="3600" dirty="0"/>
              <a:t> March 9, 2022</a:t>
            </a:r>
          </a:p>
        </p:txBody>
      </p:sp>
    </p:spTree>
    <p:extLst>
      <p:ext uri="{BB962C8B-B14F-4D97-AF65-F5344CB8AC3E}">
        <p14:creationId xmlns:p14="http://schemas.microsoft.com/office/powerpoint/2010/main" val="76469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628650" y="1825625"/>
            <a:ext cx="7886700" cy="3774880"/>
          </a:xfrm>
        </p:spPr>
        <p:txBody>
          <a:bodyPr>
            <a:spAutoFit/>
          </a:bodyPr>
          <a:lstStyle/>
          <a:p>
            <a:r>
              <a:rPr lang="en-US" dirty="0"/>
              <a:t>Luke 18:9-14 is the last parable that concerns prayer that we will notice, and certainly none could rank higher in importance. How easy it is for us to become self-righteous.</a:t>
            </a:r>
          </a:p>
          <a:p>
            <a:r>
              <a:rPr lang="en-US" dirty="0"/>
              <a:t>Regarding length of prayer. (Not the point!)</a:t>
            </a:r>
          </a:p>
          <a:p>
            <a:pPr lvl="1"/>
            <a:r>
              <a:rPr lang="en-US" sz="2800" dirty="0"/>
              <a:t>In Luke 6:23, Jesus </a:t>
            </a:r>
            <a:r>
              <a:rPr lang="en-US" sz="2800" i="1" dirty="0"/>
              <a:t>“continued all night in prayer to God,” </a:t>
            </a:r>
            <a:r>
              <a:rPr lang="en-US" sz="2800" dirty="0"/>
              <a:t>and the length of that prayer would certainly be as much an example for us as the one in Luke 18:13.</a:t>
            </a:r>
          </a:p>
        </p:txBody>
      </p:sp>
    </p:spTree>
    <p:extLst>
      <p:ext uri="{BB962C8B-B14F-4D97-AF65-F5344CB8AC3E}">
        <p14:creationId xmlns:p14="http://schemas.microsoft.com/office/powerpoint/2010/main" val="9803432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103695" y="1835049"/>
            <a:ext cx="8897429" cy="4524315"/>
          </a:xfrm>
        </p:spPr>
        <p:txBody>
          <a:bodyPr wrap="square">
            <a:spAutoFit/>
          </a:bodyPr>
          <a:lstStyle/>
          <a:p>
            <a:pPr marL="0" indent="0">
              <a:lnSpc>
                <a:spcPct val="100000"/>
              </a:lnSpc>
              <a:spcBef>
                <a:spcPts val="0"/>
              </a:spcBef>
              <a:buNone/>
            </a:pPr>
            <a:r>
              <a:rPr lang="en-US" sz="2400" dirty="0"/>
              <a:t>Luke 18:9, </a:t>
            </a:r>
            <a:r>
              <a:rPr lang="en-US" sz="2400" i="1" dirty="0"/>
              <a:t>“And he spake also this parable unto certain who trusted in </a:t>
            </a:r>
            <a:r>
              <a:rPr lang="en-US" sz="2400" i="1" u="sng" dirty="0"/>
              <a:t>themselves</a:t>
            </a:r>
            <a:r>
              <a:rPr lang="en-US" sz="2400" i="1" dirty="0"/>
              <a:t> that they were </a:t>
            </a:r>
            <a:r>
              <a:rPr lang="en-US" sz="2400" i="1" u="sng" dirty="0"/>
              <a:t>righteous, and set all others at nought</a:t>
            </a:r>
            <a:r>
              <a:rPr lang="en-US" sz="2400" i="1" dirty="0"/>
              <a:t>” ASV</a:t>
            </a:r>
          </a:p>
          <a:p>
            <a:pPr>
              <a:lnSpc>
                <a:spcPct val="100000"/>
              </a:lnSpc>
              <a:spcBef>
                <a:spcPts val="0"/>
              </a:spcBef>
            </a:pPr>
            <a:r>
              <a:rPr lang="en-US" sz="2400" i="1" dirty="0"/>
              <a:t>“viewed others with contempt”</a:t>
            </a:r>
            <a:r>
              <a:rPr lang="en-US" sz="2400" dirty="0"/>
              <a:t> NASB</a:t>
            </a:r>
          </a:p>
          <a:p>
            <a:pPr>
              <a:lnSpc>
                <a:spcPct val="100000"/>
              </a:lnSpc>
              <a:spcBef>
                <a:spcPts val="0"/>
              </a:spcBef>
            </a:pPr>
            <a:r>
              <a:rPr lang="en-US" sz="2400" i="1" dirty="0"/>
              <a:t>(</a:t>
            </a:r>
            <a:r>
              <a:rPr lang="en-US" sz="2400" i="1" dirty="0" err="1"/>
              <a:t>exouthenountas</a:t>
            </a:r>
            <a:r>
              <a:rPr lang="en-US" sz="2400" i="1" dirty="0"/>
              <a:t>), to make of no account, to despise utterly: (Thayer)</a:t>
            </a:r>
          </a:p>
          <a:p>
            <a:pPr marL="0" indent="0">
              <a:lnSpc>
                <a:spcPct val="100000"/>
              </a:lnSpc>
              <a:spcBef>
                <a:spcPts val="0"/>
              </a:spcBef>
              <a:buNone/>
            </a:pPr>
            <a:endParaRPr lang="en-US" sz="2400" i="1" dirty="0"/>
          </a:p>
          <a:p>
            <a:pPr>
              <a:lnSpc>
                <a:spcPct val="100000"/>
              </a:lnSpc>
              <a:spcBef>
                <a:spcPts val="0"/>
              </a:spcBef>
            </a:pPr>
            <a:r>
              <a:rPr lang="en-US" sz="2400" i="1" dirty="0"/>
              <a:t>“To some who were confident of their own righteousness and looked down on everybody else, Jesus told this parable”</a:t>
            </a:r>
            <a:r>
              <a:rPr lang="en-US" sz="2400" dirty="0"/>
              <a:t> (NIV).</a:t>
            </a:r>
          </a:p>
          <a:p>
            <a:pPr>
              <a:lnSpc>
                <a:spcPct val="100000"/>
              </a:lnSpc>
              <a:spcBef>
                <a:spcPts val="0"/>
              </a:spcBef>
            </a:pPr>
            <a:r>
              <a:rPr lang="en-US" sz="2400" dirty="0"/>
              <a:t>This parable follows Jesus’ inquiry about finding faith on the earth.</a:t>
            </a:r>
          </a:p>
          <a:p>
            <a:pPr lvl="1">
              <a:lnSpc>
                <a:spcPct val="100000"/>
              </a:lnSpc>
              <a:spcBef>
                <a:spcPts val="0"/>
              </a:spcBef>
            </a:pPr>
            <a:r>
              <a:rPr lang="en-US" dirty="0"/>
              <a:t>We are not to trust in ourselves, but in God. </a:t>
            </a:r>
            <a:br>
              <a:rPr lang="en-US" dirty="0"/>
            </a:br>
            <a:r>
              <a:rPr lang="en-US" dirty="0"/>
              <a:t>Note: 2 Corinthians 1:9; Ezekiel 33:13; Matthew 7:21-23</a:t>
            </a:r>
          </a:p>
        </p:txBody>
      </p:sp>
    </p:spTree>
    <p:extLst>
      <p:ext uri="{BB962C8B-B14F-4D97-AF65-F5344CB8AC3E}">
        <p14:creationId xmlns:p14="http://schemas.microsoft.com/office/powerpoint/2010/main" val="1871240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94268" y="1750209"/>
            <a:ext cx="8946037" cy="5016758"/>
          </a:xfrm>
        </p:spPr>
        <p:txBody>
          <a:bodyPr wrap="square">
            <a:spAutoFit/>
          </a:bodyPr>
          <a:lstStyle/>
          <a:p>
            <a:pPr marL="0" indent="0">
              <a:lnSpc>
                <a:spcPct val="100000"/>
              </a:lnSpc>
              <a:spcBef>
                <a:spcPts val="0"/>
              </a:spcBef>
              <a:buNone/>
            </a:pPr>
            <a:r>
              <a:rPr lang="en-US" sz="2000" dirty="0"/>
              <a:t>Luke 18:10, </a:t>
            </a:r>
            <a:r>
              <a:rPr lang="en-US" sz="2000" i="1" dirty="0"/>
              <a:t>“Two men went up into the temple to pray; the one a Pharisee, and the other a publican.”</a:t>
            </a:r>
          </a:p>
          <a:p>
            <a:pPr>
              <a:lnSpc>
                <a:spcPct val="100000"/>
              </a:lnSpc>
              <a:spcBef>
                <a:spcPts val="0"/>
              </a:spcBef>
            </a:pPr>
            <a:r>
              <a:rPr lang="en-US" sz="2000" dirty="0"/>
              <a:t>cf. Matthew 3:7</a:t>
            </a:r>
          </a:p>
          <a:p>
            <a:pPr>
              <a:lnSpc>
                <a:spcPct val="100000"/>
              </a:lnSpc>
              <a:spcBef>
                <a:spcPts val="0"/>
              </a:spcBef>
            </a:pPr>
            <a:r>
              <a:rPr lang="en-US" sz="2000" dirty="0"/>
              <a:t>[The PHARISEES] were the most numerous and wealthy sect of the Jews. They derived their name from the Hebrew word </a:t>
            </a:r>
            <a:r>
              <a:rPr lang="en-US" sz="2000" i="1" dirty="0" err="1"/>
              <a:t>pharash</a:t>
            </a:r>
            <a:r>
              <a:rPr lang="en-US" sz="2000" dirty="0"/>
              <a:t>, which signifies to set apart, or to separate, because they separated themselves from the rest of their countrymen, and professedly devoted themselves to special strictness in religion. Their leading tenets were the following: that the world was governed by fate, or by a fixed decree of God; that the souls of men were immortal, and were either eternally happy or miserable beyond the grave; that the dead would be raised; that there were angels, good and bad; that God was under obligation to bestow special favor on the Jews; and that they were justified by their own conformity to the law. They were proud, haughty, self-righteous, and held the common people in great disrespect, John 7:49.</a:t>
            </a:r>
          </a:p>
          <a:p>
            <a:pPr>
              <a:lnSpc>
                <a:spcPct val="100000"/>
              </a:lnSpc>
              <a:spcBef>
                <a:spcPts val="0"/>
              </a:spcBef>
            </a:pPr>
            <a:r>
              <a:rPr lang="en-US" sz="1800" dirty="0"/>
              <a:t>(from Barnes’ Notes, Electronic Database Copyright © 1997, 2003, 2005, 2006 by Biblesoft, Inc. All rights reserved.)</a:t>
            </a:r>
          </a:p>
        </p:txBody>
      </p:sp>
    </p:spTree>
    <p:extLst>
      <p:ext uri="{BB962C8B-B14F-4D97-AF65-F5344CB8AC3E}">
        <p14:creationId xmlns:p14="http://schemas.microsoft.com/office/powerpoint/2010/main" val="1926539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84840" y="1750209"/>
            <a:ext cx="8946037" cy="4832092"/>
          </a:xfrm>
        </p:spPr>
        <p:txBody>
          <a:bodyPr wrap="square">
            <a:spAutoFit/>
          </a:bodyPr>
          <a:lstStyle/>
          <a:p>
            <a:pPr marL="0" indent="0">
              <a:lnSpc>
                <a:spcPct val="100000"/>
              </a:lnSpc>
              <a:spcBef>
                <a:spcPts val="0"/>
              </a:spcBef>
              <a:buNone/>
            </a:pPr>
            <a:r>
              <a:rPr lang="en-US" sz="2200" dirty="0"/>
              <a:t>Luke 18:10, </a:t>
            </a:r>
            <a:r>
              <a:rPr lang="en-US" sz="2200" i="1" dirty="0"/>
              <a:t>“Two men went up into the temple to pray; the one a Pharisee, and the other a publican.”</a:t>
            </a:r>
          </a:p>
          <a:p>
            <a:pPr>
              <a:lnSpc>
                <a:spcPct val="100000"/>
              </a:lnSpc>
              <a:spcBef>
                <a:spcPts val="0"/>
              </a:spcBef>
            </a:pPr>
            <a:r>
              <a:rPr lang="en-US" sz="2200" dirty="0"/>
              <a:t>cf. Matthew 5:46</a:t>
            </a:r>
          </a:p>
          <a:p>
            <a:pPr>
              <a:lnSpc>
                <a:spcPct val="100000"/>
              </a:lnSpc>
              <a:spcBef>
                <a:spcPts val="0"/>
              </a:spcBef>
            </a:pPr>
            <a:r>
              <a:rPr lang="en-US" sz="2200" dirty="0"/>
              <a:t>[The publicans] The publicans were tax-gatherers. Judea was a province of the Roman empire. The Jews bore this foreign yoke with great impatience, and paid their taxes with great reluctance. It happened, therefore, that those who were appointed to collect taxes were objects of great detestation. They were, besides, people who would be supposed to execute their office at all hazards; men who were willing to engage in an odious and hated employment; people often of abandoned character, oppressive in their exactions, and dissolute in their lives. By the Jews they were associated in character with thieves and adulterers; with the profane and the dissolute. </a:t>
            </a:r>
            <a:r>
              <a:rPr lang="en-US" sz="1800" dirty="0"/>
              <a:t>(from Barnes’ Notes, Electronic Database Copyright © 1997, 2003, 2005, 2006 by Biblesoft, Inc. All rights reserved.)</a:t>
            </a:r>
          </a:p>
        </p:txBody>
      </p:sp>
    </p:spTree>
    <p:extLst>
      <p:ext uri="{BB962C8B-B14F-4D97-AF65-F5344CB8AC3E}">
        <p14:creationId xmlns:p14="http://schemas.microsoft.com/office/powerpoint/2010/main" val="19107514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628650" y="1825625"/>
            <a:ext cx="7886700" cy="4448397"/>
          </a:xfrm>
        </p:spPr>
        <p:txBody>
          <a:bodyPr>
            <a:spAutoFit/>
          </a:bodyPr>
          <a:lstStyle/>
          <a:p>
            <a:pPr marL="0" indent="0">
              <a:buNone/>
            </a:pPr>
            <a:r>
              <a:rPr lang="en-US" dirty="0"/>
              <a:t>Luke 18:11-12, </a:t>
            </a:r>
            <a:r>
              <a:rPr lang="en-US" i="1" dirty="0"/>
              <a:t>“The Pharisee stood and prayed thus with himself, God, I thank thee, that I am not as the rest of men, extortioners, unjust, adulterers, or even as this publican. I fast twice in the week; I give tithes of all that I get.”</a:t>
            </a:r>
            <a:endParaRPr lang="en-US" dirty="0"/>
          </a:p>
          <a:p>
            <a:r>
              <a:rPr lang="en-US" dirty="0"/>
              <a:t>“Stood” – not necessarily an improper physical posture. However, it may here suggest his arrogant manner.</a:t>
            </a:r>
          </a:p>
          <a:p>
            <a:r>
              <a:rPr lang="en-US" dirty="0"/>
              <a:t>“With himself” </a:t>
            </a:r>
            <a:r>
              <a:rPr lang="en-US" i="1" dirty="0"/>
              <a:t>(pros </a:t>
            </a:r>
            <a:r>
              <a:rPr lang="en-US" i="1" dirty="0" err="1"/>
              <a:t>heauton</a:t>
            </a:r>
            <a:r>
              <a:rPr lang="en-US" i="1" dirty="0"/>
              <a:t>)</a:t>
            </a:r>
            <a:r>
              <a:rPr lang="en-US" dirty="0"/>
              <a:t>. Literally, </a:t>
            </a:r>
            <a:r>
              <a:rPr lang="en-US" i="1" dirty="0"/>
              <a:t>(pros)</a:t>
            </a:r>
            <a:r>
              <a:rPr lang="en-US" dirty="0"/>
              <a:t> most often carried the meaning of “to” or “toward.”</a:t>
            </a:r>
            <a:br>
              <a:rPr lang="en-US" i="1" dirty="0"/>
            </a:br>
            <a:r>
              <a:rPr lang="en-US" sz="1600" dirty="0"/>
              <a:t>(C.G. Caldwell, </a:t>
            </a:r>
            <a:r>
              <a:rPr lang="en-US" sz="1600" i="1" dirty="0"/>
              <a:t>Luke</a:t>
            </a:r>
            <a:r>
              <a:rPr lang="en-US" sz="1600" dirty="0"/>
              <a:t>, Truth Commentaries, page 956)</a:t>
            </a:r>
            <a:endParaRPr lang="en-US" sz="1600" i="1" dirty="0"/>
          </a:p>
        </p:txBody>
      </p:sp>
    </p:spTree>
    <p:extLst>
      <p:ext uri="{BB962C8B-B14F-4D97-AF65-F5344CB8AC3E}">
        <p14:creationId xmlns:p14="http://schemas.microsoft.com/office/powerpoint/2010/main" val="1548916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628650" y="1825625"/>
            <a:ext cx="7886700" cy="4486356"/>
          </a:xfrm>
        </p:spPr>
        <p:txBody>
          <a:bodyPr>
            <a:spAutoFit/>
          </a:bodyPr>
          <a:lstStyle/>
          <a:p>
            <a:pPr marL="0" indent="0">
              <a:buNone/>
            </a:pPr>
            <a:r>
              <a:rPr lang="en-US" dirty="0"/>
              <a:t>Luke 18:11-12, </a:t>
            </a:r>
            <a:r>
              <a:rPr lang="en-US" i="1" dirty="0"/>
              <a:t>“The Pharisee stood and prayed thus with himself, God, I thank thee, that I am not as the rest of men, extortioners, unjust, adulterers, or even as this publican. I fast twice in the week; I give tithes of all that I get.”</a:t>
            </a:r>
            <a:endParaRPr lang="en-US" dirty="0"/>
          </a:p>
          <a:p>
            <a:r>
              <a:rPr lang="en-US" dirty="0"/>
              <a:t>Though it is not wrong to thank God that He has kept us from the gross sins which other people commit; it should not be done in a disrespectful manner, nor should it be done forgetting still that we are great sinners and need pardon. These were the faults of the Pharisees. (cf. Luke 16:15).</a:t>
            </a:r>
          </a:p>
        </p:txBody>
      </p:sp>
    </p:spTree>
    <p:extLst>
      <p:ext uri="{BB962C8B-B14F-4D97-AF65-F5344CB8AC3E}">
        <p14:creationId xmlns:p14="http://schemas.microsoft.com/office/powerpoint/2010/main" val="5643755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103695" y="1825625"/>
            <a:ext cx="8964105" cy="4893647"/>
          </a:xfrm>
        </p:spPr>
        <p:txBody>
          <a:bodyPr wrap="square">
            <a:spAutoFit/>
          </a:bodyPr>
          <a:lstStyle/>
          <a:p>
            <a:pPr marL="0" indent="0">
              <a:lnSpc>
                <a:spcPct val="100000"/>
              </a:lnSpc>
              <a:spcBef>
                <a:spcPts val="0"/>
              </a:spcBef>
              <a:buNone/>
            </a:pPr>
            <a:r>
              <a:rPr lang="en-US" sz="2400" dirty="0"/>
              <a:t>Luke 18:11-12, </a:t>
            </a:r>
            <a:r>
              <a:rPr lang="en-US" sz="2400" i="1" dirty="0"/>
              <a:t>“The Pharisee stood and prayed thus with himself, God, I thank thee, that I am not as the rest of men, extortioners, unjust, adulterers, or even as this publican. I fast twice in the week; I give tithes of all that I get.”</a:t>
            </a:r>
          </a:p>
          <a:p>
            <a:pPr marL="0" indent="0">
              <a:lnSpc>
                <a:spcPct val="100000"/>
              </a:lnSpc>
              <a:spcBef>
                <a:spcPts val="0"/>
              </a:spcBef>
              <a:buNone/>
            </a:pPr>
            <a:endParaRPr lang="en-US" sz="2400" i="1" dirty="0"/>
          </a:p>
          <a:p>
            <a:pPr marL="0" indent="0">
              <a:lnSpc>
                <a:spcPct val="100000"/>
              </a:lnSpc>
              <a:spcBef>
                <a:spcPts val="0"/>
              </a:spcBef>
              <a:buNone/>
            </a:pPr>
            <a:r>
              <a:rPr lang="en-US" sz="2400" i="1" dirty="0"/>
              <a:t>“Extortioners” – </a:t>
            </a:r>
            <a:r>
              <a:rPr lang="en-US" sz="2400" dirty="0"/>
              <a:t>swindlers … those who take advantage of the necessities of others, the poor and the oppressed, and extort their property.</a:t>
            </a:r>
          </a:p>
          <a:p>
            <a:pPr marL="0" indent="0">
              <a:lnSpc>
                <a:spcPct val="100000"/>
              </a:lnSpc>
              <a:spcBef>
                <a:spcPts val="0"/>
              </a:spcBef>
              <a:buNone/>
            </a:pPr>
            <a:endParaRPr lang="en-US" sz="2400" dirty="0"/>
          </a:p>
          <a:p>
            <a:pPr marL="0" indent="0">
              <a:lnSpc>
                <a:spcPct val="100000"/>
              </a:lnSpc>
              <a:spcBef>
                <a:spcPts val="0"/>
              </a:spcBef>
              <a:buNone/>
            </a:pPr>
            <a:r>
              <a:rPr lang="en-US" sz="2400" i="1" dirty="0"/>
              <a:t>“Unjust” – </a:t>
            </a:r>
            <a:r>
              <a:rPr lang="en-US" sz="2400" dirty="0"/>
              <a:t>They who are not fair and honest in their dealings; who get the property of others by “fraud.” </a:t>
            </a:r>
            <a:r>
              <a:rPr lang="en-US" sz="2000" dirty="0"/>
              <a:t>(Barnes’ Notes)</a:t>
            </a:r>
          </a:p>
          <a:p>
            <a:pPr marL="0" indent="0">
              <a:lnSpc>
                <a:spcPct val="100000"/>
              </a:lnSpc>
              <a:spcBef>
                <a:spcPts val="0"/>
              </a:spcBef>
              <a:buNone/>
            </a:pPr>
            <a:r>
              <a:rPr lang="en-US" sz="2400" i="1" dirty="0"/>
              <a:t>“Adulterers” (</a:t>
            </a:r>
            <a:r>
              <a:rPr lang="en-US" sz="2400" i="1" dirty="0" err="1"/>
              <a:t>moichoi</a:t>
            </a:r>
            <a:r>
              <a:rPr lang="en-US" sz="2400" i="1" dirty="0"/>
              <a:t>), – </a:t>
            </a:r>
            <a:r>
              <a:rPr lang="en-US" sz="2400" dirty="0"/>
              <a:t>“who has unlawful intercourse with the spouse of another, Luke 18:11; 1 Cor 6:9; Heb 13:4.” </a:t>
            </a:r>
            <a:r>
              <a:rPr lang="en-US" sz="2000" dirty="0"/>
              <a:t>(W. E. Vine).</a:t>
            </a:r>
          </a:p>
        </p:txBody>
      </p:sp>
    </p:spTree>
    <p:extLst>
      <p:ext uri="{BB962C8B-B14F-4D97-AF65-F5344CB8AC3E}">
        <p14:creationId xmlns:p14="http://schemas.microsoft.com/office/powerpoint/2010/main" val="2046421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84841" y="1750209"/>
            <a:ext cx="8982959" cy="4893647"/>
          </a:xfrm>
        </p:spPr>
        <p:txBody>
          <a:bodyPr wrap="square">
            <a:spAutoFit/>
          </a:bodyPr>
          <a:lstStyle/>
          <a:p>
            <a:pPr marL="0" indent="0">
              <a:lnSpc>
                <a:spcPct val="100000"/>
              </a:lnSpc>
              <a:spcBef>
                <a:spcPts val="0"/>
              </a:spcBef>
              <a:buNone/>
            </a:pPr>
            <a:r>
              <a:rPr lang="en-US" sz="2600" dirty="0"/>
              <a:t>Luke 18:11-12, </a:t>
            </a:r>
            <a:r>
              <a:rPr lang="en-US" sz="2600" i="1" dirty="0"/>
              <a:t>“The Pharisee stood and prayed thus with himself, God, I thank thee, that I am not as the rest of men, extortioners, unjust, adulterers, </a:t>
            </a:r>
            <a:r>
              <a:rPr lang="en-US" sz="2600" i="1" u="sng" dirty="0"/>
              <a:t>or even as this publican</a:t>
            </a:r>
            <a:r>
              <a:rPr lang="en-US" sz="2600" i="1" dirty="0"/>
              <a:t>. I fast twice in the week; I give tithes of all that I get.”</a:t>
            </a:r>
          </a:p>
          <a:p>
            <a:pPr>
              <a:lnSpc>
                <a:spcPct val="100000"/>
              </a:lnSpc>
              <a:spcBef>
                <a:spcPts val="0"/>
              </a:spcBef>
            </a:pPr>
            <a:r>
              <a:rPr lang="en-US" sz="2600" b="1" dirty="0"/>
              <a:t>Self-Righteousness, Causes Unjust and Unrighteous Judgments of Others. Isaiah 65:5.</a:t>
            </a:r>
          </a:p>
          <a:p>
            <a:pPr marL="519113" indent="-519113">
              <a:lnSpc>
                <a:spcPct val="100000"/>
              </a:lnSpc>
              <a:spcBef>
                <a:spcPts val="0"/>
              </a:spcBef>
              <a:buNone/>
            </a:pPr>
            <a:r>
              <a:rPr lang="en-US" sz="2600" dirty="0"/>
              <a:t>1.	Despises others.</a:t>
            </a:r>
          </a:p>
          <a:p>
            <a:pPr marL="514350" indent="-514350">
              <a:lnSpc>
                <a:spcPct val="100000"/>
              </a:lnSpc>
              <a:spcBef>
                <a:spcPts val="0"/>
              </a:spcBef>
              <a:buAutoNum type="arabicPeriod" startAt="2"/>
            </a:pPr>
            <a:r>
              <a:rPr lang="en-US" sz="2600" dirty="0"/>
              <a:t>Unjust, foolish, fleshly judgments. Luke 18:11-12;</a:t>
            </a:r>
            <a:br>
              <a:rPr lang="en-US" sz="2600" dirty="0"/>
            </a:br>
            <a:r>
              <a:rPr lang="en-US" sz="2600" dirty="0"/>
              <a:t>James 4:11-12; 2 Corinthians 10:12.</a:t>
            </a:r>
          </a:p>
          <a:p>
            <a:pPr marL="514350" indent="-514350">
              <a:lnSpc>
                <a:spcPct val="100000"/>
              </a:lnSpc>
              <a:spcBef>
                <a:spcPts val="0"/>
              </a:spcBef>
              <a:buAutoNum type="arabicPeriod" startAt="2"/>
            </a:pPr>
            <a:r>
              <a:rPr lang="en-US" sz="2600" dirty="0"/>
              <a:t>The self-righteous should compare themselves to someone like Jesus and those who are following Him. </a:t>
            </a:r>
            <a:br>
              <a:rPr lang="en-US" sz="2600" dirty="0"/>
            </a:br>
            <a:r>
              <a:rPr lang="en-US" sz="2600" dirty="0"/>
              <a:t>cf. Philippians 3:17-19.</a:t>
            </a:r>
          </a:p>
        </p:txBody>
      </p:sp>
    </p:spTree>
    <p:extLst>
      <p:ext uri="{BB962C8B-B14F-4D97-AF65-F5344CB8AC3E}">
        <p14:creationId xmlns:p14="http://schemas.microsoft.com/office/powerpoint/2010/main" val="4236461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84841" y="1740784"/>
            <a:ext cx="8982959" cy="4832092"/>
          </a:xfrm>
        </p:spPr>
        <p:txBody>
          <a:bodyPr wrap="square">
            <a:spAutoFit/>
          </a:bodyPr>
          <a:lstStyle/>
          <a:p>
            <a:pPr marL="0" indent="0">
              <a:lnSpc>
                <a:spcPct val="100000"/>
              </a:lnSpc>
              <a:spcBef>
                <a:spcPts val="0"/>
              </a:spcBef>
              <a:buNone/>
            </a:pPr>
            <a:r>
              <a:rPr lang="en-US" dirty="0"/>
              <a:t>Luke 18:11-12, </a:t>
            </a:r>
            <a:r>
              <a:rPr lang="en-US" i="1" dirty="0"/>
              <a:t>“The Pharisee stood and prayed thus with himself, God, I thank thee, that I am not as the rest of men, extortioners, unjust, adulterers, or even as this publican. </a:t>
            </a:r>
            <a:r>
              <a:rPr lang="en-US" i="1" u="sng" dirty="0"/>
              <a:t>I fast twice in the week; I give tithes of all that I get</a:t>
            </a:r>
            <a:r>
              <a:rPr lang="en-US" i="1" dirty="0"/>
              <a:t>.”</a:t>
            </a:r>
          </a:p>
          <a:p>
            <a:pPr>
              <a:lnSpc>
                <a:spcPct val="100000"/>
              </a:lnSpc>
              <a:spcBef>
                <a:spcPts val="0"/>
              </a:spcBef>
            </a:pPr>
            <a:r>
              <a:rPr lang="en-US" b="1" dirty="0"/>
              <a:t>Self-Righteousness, Causes Self Praise … (arrogancy)</a:t>
            </a:r>
            <a:endParaRPr lang="en-US" dirty="0"/>
          </a:p>
          <a:p>
            <a:pPr lvl="1">
              <a:lnSpc>
                <a:spcPct val="100000"/>
              </a:lnSpc>
              <a:spcBef>
                <a:spcPts val="0"/>
              </a:spcBef>
            </a:pPr>
            <a:r>
              <a:rPr lang="en-US" sz="2800" dirty="0"/>
              <a:t>Proverbs 8:13, </a:t>
            </a:r>
            <a:r>
              <a:rPr lang="en-US" sz="2800" i="1" dirty="0"/>
              <a:t>“… Pride, and arrogancy, and the evil way, And the perverse mouth, do I hate.”</a:t>
            </a:r>
          </a:p>
          <a:p>
            <a:pPr lvl="1">
              <a:lnSpc>
                <a:spcPct val="100000"/>
              </a:lnSpc>
              <a:spcBef>
                <a:spcPts val="0"/>
              </a:spcBef>
            </a:pPr>
            <a:r>
              <a:rPr lang="en-US" sz="2800" dirty="0"/>
              <a:t>Proverbs 11:2, </a:t>
            </a:r>
            <a:r>
              <a:rPr lang="en-US" sz="2800" i="1" dirty="0"/>
              <a:t>“When pride cometh, then cometh shame …”</a:t>
            </a:r>
          </a:p>
          <a:p>
            <a:pPr lvl="1">
              <a:lnSpc>
                <a:spcPct val="100000"/>
              </a:lnSpc>
              <a:spcBef>
                <a:spcPts val="0"/>
              </a:spcBef>
            </a:pPr>
            <a:r>
              <a:rPr lang="en-US" sz="2800" dirty="0"/>
              <a:t>Proverbs 16:18, </a:t>
            </a:r>
            <a:r>
              <a:rPr lang="en-US" sz="2800" i="1" dirty="0"/>
              <a:t>“Pride (goeth) before destruction, And a haughty spirit before a fall.”</a:t>
            </a:r>
          </a:p>
        </p:txBody>
      </p:sp>
    </p:spTree>
    <p:extLst>
      <p:ext uri="{BB962C8B-B14F-4D97-AF65-F5344CB8AC3E}">
        <p14:creationId xmlns:p14="http://schemas.microsoft.com/office/powerpoint/2010/main" val="3914814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wrap="square">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75414" y="1693647"/>
            <a:ext cx="8992386" cy="5262979"/>
          </a:xfrm>
        </p:spPr>
        <p:txBody>
          <a:bodyPr wrap="square">
            <a:spAutoFit/>
          </a:bodyPr>
          <a:lstStyle/>
          <a:p>
            <a:pPr marL="0" indent="0">
              <a:lnSpc>
                <a:spcPct val="100000"/>
              </a:lnSpc>
              <a:spcBef>
                <a:spcPts val="0"/>
              </a:spcBef>
              <a:buNone/>
            </a:pPr>
            <a:r>
              <a:rPr lang="en-US" sz="2400" dirty="0"/>
              <a:t>Luke 18:11-12, </a:t>
            </a:r>
            <a:r>
              <a:rPr lang="en-US" sz="2400" i="1" dirty="0"/>
              <a:t>“</a:t>
            </a:r>
            <a:r>
              <a:rPr lang="en-US" sz="2400" i="1" u="sng" dirty="0"/>
              <a:t>I fast twice in the week; I give tithes of all that I get</a:t>
            </a:r>
            <a:r>
              <a:rPr lang="en-US" sz="2400" i="1" dirty="0"/>
              <a:t>.”</a:t>
            </a:r>
          </a:p>
          <a:p>
            <a:pPr>
              <a:lnSpc>
                <a:spcPct val="100000"/>
              </a:lnSpc>
              <a:spcBef>
                <a:spcPts val="0"/>
              </a:spcBef>
            </a:pPr>
            <a:r>
              <a:rPr lang="en-US" sz="2400" dirty="0"/>
              <a:t>“The ancients identified their week with its final day, the Sabbath. The days between the Sabbaths were a week. Those who fasted twice each week, often chose Mondays and Thursdays because those days divided the week. The original Law required Jews only to fast (literally, ‘afflict your souls’) on the annual Day of Atonement</a:t>
            </a:r>
            <a:br>
              <a:rPr lang="en-US" sz="2400" dirty="0"/>
            </a:br>
            <a:r>
              <a:rPr lang="en-US" sz="2400" dirty="0"/>
              <a:t>(Lev. 16:29-31; 23:27-32). </a:t>
            </a:r>
          </a:p>
          <a:p>
            <a:pPr>
              <a:lnSpc>
                <a:spcPct val="100000"/>
              </a:lnSpc>
              <a:spcBef>
                <a:spcPts val="0"/>
              </a:spcBef>
            </a:pPr>
            <a:r>
              <a:rPr lang="en-US" sz="2400" dirty="0"/>
              <a:t>“It appears that by the days of Zechariah’s prophecy (ca. 520-518 B.C.), the nation had adopted a special fasting day in each of the fourth, fifth, seventh, and tenth months (Zech. 8:19). Nevertheless, for a Jew to say that he fasted twice a week was ‘over the top.’ If sincerely done, the man would evidence exceptional self-sacrifice for the purpose of spiritual devotion.”</a:t>
            </a:r>
          </a:p>
          <a:p>
            <a:pPr marL="0" indent="0">
              <a:lnSpc>
                <a:spcPct val="100000"/>
              </a:lnSpc>
              <a:spcBef>
                <a:spcPts val="0"/>
              </a:spcBef>
              <a:buNone/>
            </a:pPr>
            <a:r>
              <a:rPr lang="en-US" sz="1800" dirty="0"/>
              <a:t>(C.G. Caldwell, </a:t>
            </a:r>
            <a:r>
              <a:rPr lang="en-US" sz="1800" i="1" dirty="0"/>
              <a:t>Luke</a:t>
            </a:r>
            <a:r>
              <a:rPr lang="en-US" sz="1800" dirty="0"/>
              <a:t>, Truth Commentaries, page 958-959)</a:t>
            </a:r>
          </a:p>
        </p:txBody>
      </p:sp>
    </p:spTree>
    <p:extLst>
      <p:ext uri="{BB962C8B-B14F-4D97-AF65-F5344CB8AC3E}">
        <p14:creationId xmlns:p14="http://schemas.microsoft.com/office/powerpoint/2010/main" val="3315968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238125" y="1597024"/>
            <a:ext cx="8667750" cy="4500719"/>
          </a:xfrm>
        </p:spPr>
        <p:txBody>
          <a:bodyPr wrap="square">
            <a:spAutoFit/>
          </a:bodyPr>
          <a:lstStyle/>
          <a:p>
            <a:pPr marL="0" indent="0">
              <a:buNone/>
            </a:pPr>
            <a:r>
              <a:rPr lang="en-US" sz="2800" dirty="0"/>
              <a:t>Lesson: Luke 18:1, </a:t>
            </a:r>
            <a:r>
              <a:rPr lang="en-US" sz="2800" i="1" dirty="0"/>
              <a:t>“And he spake a parable unto them to the end that </a:t>
            </a:r>
            <a:r>
              <a:rPr lang="en-US" sz="3200" b="1" i="1" u="sng" dirty="0">
                <a:effectLst>
                  <a:outerShdw blurRad="38100" dist="38100" dir="2700000" algn="tl">
                    <a:srgbClr val="000000">
                      <a:alpha val="43137"/>
                    </a:srgbClr>
                  </a:outerShdw>
                </a:effectLst>
              </a:rPr>
              <a:t>they ought always to pray, and not to faint” cf. Luke 11:5-13</a:t>
            </a:r>
          </a:p>
          <a:p>
            <a:pPr marL="0" indent="0">
              <a:buNone/>
            </a:pPr>
            <a:endParaRPr lang="en-US" sz="2800" dirty="0"/>
          </a:p>
          <a:p>
            <a:pPr marL="0" indent="0">
              <a:buNone/>
            </a:pPr>
            <a:r>
              <a:rPr lang="en-US" dirty="0"/>
              <a:t>Luke 18:6, </a:t>
            </a:r>
            <a:r>
              <a:rPr lang="en-US" i="1" dirty="0"/>
              <a:t>“And the Lord said, Hear what the unrighteous judge saith.”</a:t>
            </a:r>
            <a:endParaRPr lang="en-US" dirty="0"/>
          </a:p>
          <a:p>
            <a:pPr>
              <a:buFont typeface="Wingdings" panose="05000000000000000000" pitchFamily="2" charset="2"/>
              <a:buChar char="Ø"/>
            </a:pPr>
            <a:r>
              <a:rPr lang="en-US" sz="3200" b="1" dirty="0"/>
              <a:t>The application of the parable is </a:t>
            </a:r>
            <a:r>
              <a:rPr lang="en-US" sz="4000" b="1" dirty="0"/>
              <a:t>prayer </a:t>
            </a:r>
            <a:r>
              <a:rPr lang="en-US" sz="3200" b="1" dirty="0"/>
              <a:t>…</a:t>
            </a:r>
          </a:p>
          <a:p>
            <a:pPr marL="0" indent="0">
              <a:buNone/>
            </a:pPr>
            <a:endParaRPr lang="en-US" dirty="0"/>
          </a:p>
          <a:p>
            <a:pPr marL="0" indent="0">
              <a:buNone/>
            </a:pPr>
            <a:r>
              <a:rPr lang="en-US" dirty="0"/>
              <a:t>NOTE: The woman in the parable was desperate!</a:t>
            </a:r>
          </a:p>
        </p:txBody>
      </p:sp>
      <p:cxnSp>
        <p:nvCxnSpPr>
          <p:cNvPr id="5" name="Straight Arrow Connector 4">
            <a:extLst>
              <a:ext uri="{FF2B5EF4-FFF2-40B4-BE49-F238E27FC236}">
                <a16:creationId xmlns:a16="http://schemas.microsoft.com/office/drawing/2014/main" id="{5AF30D56-8398-4362-8940-7E68ABCD48C3}"/>
              </a:ext>
            </a:extLst>
          </p:cNvPr>
          <p:cNvCxnSpPr>
            <a:cxnSpLocks/>
          </p:cNvCxnSpPr>
          <p:nvPr/>
        </p:nvCxnSpPr>
        <p:spPr>
          <a:xfrm>
            <a:off x="5981700" y="2495550"/>
            <a:ext cx="419100" cy="1962150"/>
          </a:xfrm>
          <a:prstGeom prst="straightConnector1">
            <a:avLst/>
          </a:prstGeom>
          <a:ln w="38100">
            <a:solidFill>
              <a:schemeClr val="tx1"/>
            </a:solidFill>
            <a:tailEnd type="triangle"/>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328051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364694" y="1825625"/>
            <a:ext cx="8439150" cy="4742837"/>
          </a:xfrm>
        </p:spPr>
        <p:txBody>
          <a:bodyPr>
            <a:spAutoFit/>
          </a:bodyPr>
          <a:lstStyle/>
          <a:p>
            <a:pPr marL="0" indent="0">
              <a:buNone/>
            </a:pPr>
            <a:r>
              <a:rPr lang="en-US" dirty="0"/>
              <a:t>Luke 18:11-12, </a:t>
            </a:r>
            <a:r>
              <a:rPr lang="en-US" i="1" dirty="0"/>
              <a:t>“</a:t>
            </a:r>
            <a:r>
              <a:rPr lang="en-US" i="1" u="sng" dirty="0"/>
              <a:t>I fast twice in the week; I give tithes of all that I get</a:t>
            </a:r>
            <a:r>
              <a:rPr lang="en-US" i="1" dirty="0"/>
              <a:t>.”</a:t>
            </a:r>
          </a:p>
          <a:p>
            <a:r>
              <a:rPr lang="en-US" dirty="0"/>
              <a:t>The Law concerning tithing: Leviticus 27:30-32; Numbers 18:21-24; and Deuteronomy 14:22-29;</a:t>
            </a:r>
            <a:br>
              <a:rPr lang="en-US" dirty="0"/>
            </a:br>
            <a:r>
              <a:rPr lang="en-US" dirty="0"/>
              <a:t>cf. Matthew 23:23</a:t>
            </a:r>
          </a:p>
          <a:p>
            <a:r>
              <a:rPr lang="en-US" dirty="0"/>
              <a:t>Abraham paid tithes to Melchizedek (Genesis 14:20) and that offering is remembered in the New Testament (Hebrews 7:4).</a:t>
            </a:r>
          </a:p>
          <a:p>
            <a:r>
              <a:rPr lang="en-US" dirty="0"/>
              <a:t>The Israelites under the Law were required to tithe. To have failed to pay tithes was considered robbing God of what was due to Him. (Malachi 3:8)</a:t>
            </a:r>
          </a:p>
        </p:txBody>
      </p:sp>
    </p:spTree>
    <p:extLst>
      <p:ext uri="{BB962C8B-B14F-4D97-AF65-F5344CB8AC3E}">
        <p14:creationId xmlns:p14="http://schemas.microsoft.com/office/powerpoint/2010/main" val="2679483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628650" y="1825625"/>
            <a:ext cx="7886700" cy="3967240"/>
          </a:xfrm>
        </p:spPr>
        <p:txBody>
          <a:bodyPr>
            <a:spAutoFit/>
          </a:bodyPr>
          <a:lstStyle/>
          <a:p>
            <a:pPr marL="0" indent="0">
              <a:buNone/>
            </a:pPr>
            <a:r>
              <a:rPr lang="en-US" dirty="0"/>
              <a:t>Luke 18:13, </a:t>
            </a:r>
            <a:r>
              <a:rPr lang="en-US" i="1" dirty="0"/>
              <a:t>“But the publican, standing afar off, would not lift up so much as his eyes unto heaven, but smote his breast, saying, God, be thou merciful to me a sinner.”</a:t>
            </a:r>
          </a:p>
          <a:p>
            <a:r>
              <a:rPr lang="en-US" dirty="0"/>
              <a:t>Note: Psalms 123:1-3.</a:t>
            </a:r>
          </a:p>
          <a:p>
            <a:r>
              <a:rPr lang="en-US" dirty="0"/>
              <a:t>Jesus lifted up His eyes to the Father in prayer. (Mark 6:41; 7:34; John 11:41; 17:1)</a:t>
            </a:r>
          </a:p>
          <a:p>
            <a:r>
              <a:rPr lang="en-US" dirty="0"/>
              <a:t>This man knew he was a sinner! cf. Psalms 51, 34; </a:t>
            </a:r>
            <a:br>
              <a:rPr lang="en-US" dirty="0"/>
            </a:br>
            <a:r>
              <a:rPr lang="en-US" dirty="0"/>
              <a:t>1 Timothy 1:15</a:t>
            </a:r>
          </a:p>
        </p:txBody>
      </p:sp>
    </p:spTree>
    <p:extLst>
      <p:ext uri="{BB962C8B-B14F-4D97-AF65-F5344CB8AC3E}">
        <p14:creationId xmlns:p14="http://schemas.microsoft.com/office/powerpoint/2010/main" val="39643008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51B67-18C3-4B72-A4A8-0E1996647376}"/>
              </a:ext>
            </a:extLst>
          </p:cNvPr>
          <p:cNvSpPr>
            <a:spLocks noGrp="1"/>
          </p:cNvSpPr>
          <p:nvPr>
            <p:ph type="title"/>
          </p:nvPr>
        </p:nvSpPr>
        <p:spPr/>
        <p:txBody>
          <a:bodyPr>
            <a:spAutoFit/>
          </a:bodyPr>
          <a:lstStyle/>
          <a:p>
            <a:r>
              <a:rPr lang="en-US" sz="4400" dirty="0"/>
              <a:t>The Parable of the Pharisee and the Publican – Luke 18:9-14</a:t>
            </a:r>
            <a:endParaRPr lang="en-US" dirty="0"/>
          </a:p>
        </p:txBody>
      </p:sp>
      <p:sp>
        <p:nvSpPr>
          <p:cNvPr id="3" name="Content Placeholder 2">
            <a:extLst>
              <a:ext uri="{FF2B5EF4-FFF2-40B4-BE49-F238E27FC236}">
                <a16:creationId xmlns:a16="http://schemas.microsoft.com/office/drawing/2014/main" id="{A8C1EDCE-B1C0-4F54-AC2E-0F306BB40F6E}"/>
              </a:ext>
            </a:extLst>
          </p:cNvPr>
          <p:cNvSpPr>
            <a:spLocks noGrp="1"/>
          </p:cNvSpPr>
          <p:nvPr>
            <p:ph idx="1"/>
          </p:nvPr>
        </p:nvSpPr>
        <p:spPr>
          <a:xfrm>
            <a:off x="94268" y="1882186"/>
            <a:ext cx="8946037" cy="3908762"/>
          </a:xfrm>
        </p:spPr>
        <p:txBody>
          <a:bodyPr wrap="square">
            <a:spAutoFit/>
          </a:bodyPr>
          <a:lstStyle/>
          <a:p>
            <a:pPr marL="0" indent="0">
              <a:lnSpc>
                <a:spcPct val="100000"/>
              </a:lnSpc>
              <a:spcBef>
                <a:spcPts val="0"/>
              </a:spcBef>
              <a:buNone/>
            </a:pPr>
            <a:r>
              <a:rPr lang="en-US" sz="2400" dirty="0"/>
              <a:t>Luke 18:14, </a:t>
            </a:r>
            <a:r>
              <a:rPr lang="en-US" sz="2400" i="1" dirty="0"/>
              <a:t>“I say unto you, </a:t>
            </a:r>
            <a:r>
              <a:rPr lang="en-US" sz="2400" i="1" u="sng" dirty="0"/>
              <a:t>This man went down to his house justified rather than the other</a:t>
            </a:r>
            <a:r>
              <a:rPr lang="en-US" sz="2400" i="1" dirty="0"/>
              <a:t>: for every one that exalteth himself shall be humbled; but he that humbleth himself shall be exalted.”</a:t>
            </a:r>
            <a:endParaRPr lang="en-US" sz="2400" dirty="0"/>
          </a:p>
          <a:p>
            <a:pPr marL="0" indent="0">
              <a:lnSpc>
                <a:spcPct val="100000"/>
              </a:lnSpc>
              <a:spcBef>
                <a:spcPts val="0"/>
              </a:spcBef>
              <a:buNone/>
            </a:pPr>
            <a:r>
              <a:rPr lang="en-US" sz="2400" b="1" dirty="0"/>
              <a:t>God declared this man</a:t>
            </a:r>
            <a:r>
              <a:rPr lang="en-US" sz="2400" dirty="0"/>
              <a:t> “</a:t>
            </a:r>
            <a:r>
              <a:rPr lang="en-US" sz="2400" b="1" dirty="0"/>
              <a:t>justified</a:t>
            </a:r>
            <a:r>
              <a:rPr lang="en-US" sz="2400" dirty="0"/>
              <a:t>” </a:t>
            </a:r>
            <a:r>
              <a:rPr lang="en-US" sz="2400" i="1" dirty="0"/>
              <a:t>(</a:t>
            </a:r>
            <a:r>
              <a:rPr lang="en-US" sz="2400" i="1" dirty="0" err="1"/>
              <a:t>dikaioo</a:t>
            </a:r>
            <a:r>
              <a:rPr lang="en-US" sz="2400" i="1" dirty="0"/>
              <a:t>).</a:t>
            </a:r>
          </a:p>
          <a:p>
            <a:pPr marL="282575" indent="-282575">
              <a:lnSpc>
                <a:spcPct val="100000"/>
              </a:lnSpc>
              <a:spcBef>
                <a:spcPts val="0"/>
              </a:spcBef>
              <a:buNone/>
            </a:pPr>
            <a:r>
              <a:rPr lang="en-US" sz="2400" dirty="0"/>
              <a:t>1. Properly, to make to render righteous or such as he ought to be</a:t>
            </a:r>
          </a:p>
          <a:p>
            <a:pPr marL="282575" indent="-282575">
              <a:lnSpc>
                <a:spcPct val="100000"/>
              </a:lnSpc>
              <a:spcBef>
                <a:spcPts val="0"/>
              </a:spcBef>
              <a:buNone/>
            </a:pPr>
            <a:r>
              <a:rPr lang="en-US" sz="2400" dirty="0"/>
              <a:t>2. To show, exhibit, evince, one to be righteous, such as he is and wishes himself to be considered</a:t>
            </a:r>
          </a:p>
          <a:p>
            <a:pPr marL="282575" indent="-282575">
              <a:lnSpc>
                <a:spcPct val="100000"/>
              </a:lnSpc>
              <a:spcBef>
                <a:spcPts val="0"/>
              </a:spcBef>
              <a:buNone/>
            </a:pPr>
            <a:r>
              <a:rPr lang="en-US" sz="2400" dirty="0"/>
              <a:t>3. To declare, pronounce, one to be just, righteous, or such as he ought to be. </a:t>
            </a:r>
            <a:r>
              <a:rPr lang="en-US" sz="2000" dirty="0"/>
              <a:t>(Thayer)</a:t>
            </a:r>
          </a:p>
          <a:p>
            <a:pPr>
              <a:lnSpc>
                <a:spcPct val="100000"/>
              </a:lnSpc>
              <a:spcBef>
                <a:spcPts val="0"/>
              </a:spcBef>
              <a:buFont typeface="Wingdings" panose="05000000000000000000" pitchFamily="2" charset="2"/>
              <a:buChar char="Ø"/>
            </a:pPr>
            <a:r>
              <a:rPr lang="en-US" sz="3200" b="1" dirty="0"/>
              <a:t>Humility is necessary. Luke 14:11; Matthew 23:12</a:t>
            </a:r>
          </a:p>
        </p:txBody>
      </p:sp>
    </p:spTree>
    <p:extLst>
      <p:ext uri="{BB962C8B-B14F-4D97-AF65-F5344CB8AC3E}">
        <p14:creationId xmlns:p14="http://schemas.microsoft.com/office/powerpoint/2010/main" val="3480404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238125" y="1597024"/>
            <a:ext cx="8667750" cy="4483279"/>
          </a:xfrm>
        </p:spPr>
        <p:txBody>
          <a:bodyPr wrap="square">
            <a:spAutoFit/>
          </a:bodyPr>
          <a:lstStyle/>
          <a:p>
            <a:pPr marL="0" indent="0">
              <a:buNone/>
            </a:pPr>
            <a:r>
              <a:rPr lang="en-US" b="1" dirty="0"/>
              <a:t>Prayer makes a difference!</a:t>
            </a:r>
          </a:p>
          <a:p>
            <a:pPr marL="0" indent="0">
              <a:buNone/>
            </a:pPr>
            <a:r>
              <a:rPr lang="en-US" dirty="0"/>
              <a:t>God gives power through prayer to the child of God over the events of nations and rulers. 1 Timothy 2:1-3</a:t>
            </a:r>
          </a:p>
          <a:p>
            <a:pPr marL="514350" indent="-514350">
              <a:buFont typeface="+mj-lt"/>
              <a:buAutoNum type="arabicPeriod"/>
            </a:pPr>
            <a:r>
              <a:rPr lang="en-US" dirty="0"/>
              <a:t>The fate of Sodom and Gomorrah hung upon ten righteous souls and one praying man. Genesis 18:20ff</a:t>
            </a:r>
          </a:p>
          <a:p>
            <a:pPr marL="514350" indent="-514350">
              <a:buFont typeface="+mj-lt"/>
              <a:buAutoNum type="arabicPeriod"/>
            </a:pPr>
            <a:r>
              <a:rPr lang="en-US" dirty="0"/>
              <a:t>Moses lifted his arms in prayer during the battle against Amalek. The course of the struggle varied according as he held his arms high or let them drop in weariness. Exodus 17:11ff</a:t>
            </a:r>
          </a:p>
          <a:p>
            <a:pPr marL="514350" indent="-514350">
              <a:buFont typeface="+mj-lt"/>
              <a:buAutoNum type="arabicPeriod"/>
            </a:pPr>
            <a:r>
              <a:rPr lang="en-US" dirty="0"/>
              <a:t>Note the example of David. Psalms 3:1-4; 7:1-2; 94:1-3</a:t>
            </a:r>
          </a:p>
        </p:txBody>
      </p:sp>
    </p:spTree>
    <p:extLst>
      <p:ext uri="{BB962C8B-B14F-4D97-AF65-F5344CB8AC3E}">
        <p14:creationId xmlns:p14="http://schemas.microsoft.com/office/powerpoint/2010/main" val="2908236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294687" y="1738429"/>
            <a:ext cx="8575938" cy="4611519"/>
          </a:xfrm>
        </p:spPr>
        <p:txBody>
          <a:bodyPr wrap="square">
            <a:spAutoFit/>
          </a:bodyPr>
          <a:lstStyle/>
          <a:p>
            <a:pPr marL="0" indent="0">
              <a:buNone/>
            </a:pPr>
            <a:r>
              <a:rPr lang="en-US" b="1" dirty="0"/>
              <a:t>Prayer makes a difference!</a:t>
            </a:r>
          </a:p>
          <a:p>
            <a:pPr marL="514350" indent="-514350">
              <a:buFont typeface="+mj-lt"/>
              <a:buAutoNum type="arabicPeriod" startAt="4"/>
            </a:pPr>
            <a:r>
              <a:rPr lang="en-US" dirty="0"/>
              <a:t>We may pray for peace. Jeremiah 29:7; 1 John 5:14-15</a:t>
            </a:r>
          </a:p>
          <a:p>
            <a:pPr marL="514350" indent="-514350">
              <a:buFont typeface="+mj-lt"/>
              <a:buAutoNum type="arabicPeriod" startAt="4"/>
            </a:pPr>
            <a:r>
              <a:rPr lang="en-US" dirty="0"/>
              <a:t>For favorable weather. James 5:17-18</a:t>
            </a:r>
          </a:p>
          <a:p>
            <a:pPr marL="514350" indent="-514350">
              <a:buFont typeface="+mj-lt"/>
              <a:buAutoNum type="arabicPeriod" startAt="4"/>
            </a:pPr>
            <a:r>
              <a:rPr lang="en-US" dirty="0"/>
              <a:t>For liberation from tyranny. Jeremiah 18:1-12; </a:t>
            </a:r>
            <a:br>
              <a:rPr lang="en-US" dirty="0"/>
            </a:br>
            <a:r>
              <a:rPr lang="en-US" dirty="0"/>
              <a:t>Daniel 2:20-21</a:t>
            </a:r>
          </a:p>
          <a:p>
            <a:pPr>
              <a:buFont typeface="Wingdings" panose="05000000000000000000" pitchFamily="2" charset="2"/>
              <a:buChar char="Ø"/>
            </a:pPr>
            <a:r>
              <a:rPr lang="en-US" dirty="0"/>
              <a:t>If prayer is a power in the world is to be taken seriously, then this is a message that should cause us to wake up!</a:t>
            </a:r>
          </a:p>
          <a:p>
            <a:pPr>
              <a:buFont typeface="Wingdings" panose="05000000000000000000" pitchFamily="2" charset="2"/>
              <a:buChar char="Ø"/>
            </a:pPr>
            <a:r>
              <a:rPr lang="en-US" dirty="0"/>
              <a:t>The parable is designed to teach us that, though our prayers should appear to be unanswered, we should persevere, and not grow weary in supplication to God.</a:t>
            </a:r>
          </a:p>
        </p:txBody>
      </p:sp>
    </p:spTree>
    <p:extLst>
      <p:ext uri="{BB962C8B-B14F-4D97-AF65-F5344CB8AC3E}">
        <p14:creationId xmlns:p14="http://schemas.microsoft.com/office/powerpoint/2010/main" val="327602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238125" y="1597024"/>
            <a:ext cx="8667750" cy="5220916"/>
          </a:xfrm>
        </p:spPr>
        <p:txBody>
          <a:bodyPr wrap="square">
            <a:spAutoFit/>
          </a:bodyPr>
          <a:lstStyle/>
          <a:p>
            <a:pPr marL="0" indent="0">
              <a:buNone/>
            </a:pPr>
            <a:r>
              <a:rPr lang="en-US" dirty="0"/>
              <a:t>Luke 18:6, </a:t>
            </a:r>
            <a:r>
              <a:rPr lang="en-US" i="1" dirty="0"/>
              <a:t>“And the Lord said, Hear what the unrighteous judge saith.”</a:t>
            </a:r>
            <a:r>
              <a:rPr lang="en-US" dirty="0"/>
              <a:t> The application of the parable.</a:t>
            </a:r>
          </a:p>
          <a:p>
            <a:pPr marL="514350" indent="-514350">
              <a:buAutoNum type="arabicPeriod"/>
            </a:pPr>
            <a:r>
              <a:rPr lang="en-US" sz="2400" dirty="0"/>
              <a:t>Christians should be like the widow, persistently coming to God, thus continuing at all times in prayer.</a:t>
            </a:r>
          </a:p>
          <a:p>
            <a:pPr marL="514350" indent="-514350">
              <a:buAutoNum type="arabicPeriod"/>
            </a:pPr>
            <a:r>
              <a:rPr lang="en-US" sz="2400" dirty="0"/>
              <a:t>Disciples should understand the contrast between the unrighteous judge and the loving, caring God to whom we pray, thus trusting God implicitly to provide every need.</a:t>
            </a:r>
          </a:p>
          <a:p>
            <a:pPr marL="514350" indent="-514350">
              <a:buAutoNum type="arabicPeriod"/>
            </a:pPr>
            <a:r>
              <a:rPr lang="en-US" sz="2400" dirty="0"/>
              <a:t>God will certainly vindicate His saints, thus the need for patience if for His own reasons response to our prayers is delayed. cf. Revelation 6:9-11</a:t>
            </a:r>
          </a:p>
          <a:p>
            <a:pPr marL="514350" indent="-514350">
              <a:buAutoNum type="arabicPeriod"/>
            </a:pPr>
            <a:r>
              <a:rPr lang="en-US" sz="2400" dirty="0"/>
              <a:t>We must be found watchful and faithful whenever Christ responds with blessing and/or judgment.</a:t>
            </a:r>
          </a:p>
          <a:p>
            <a:pPr marL="0" indent="0">
              <a:buNone/>
            </a:pPr>
            <a:r>
              <a:rPr lang="en-US" sz="2000" dirty="0"/>
              <a:t>	(C.G. Caldwell, </a:t>
            </a:r>
            <a:r>
              <a:rPr lang="en-US" sz="2000" i="1" dirty="0"/>
              <a:t>Luke</a:t>
            </a:r>
            <a:r>
              <a:rPr lang="en-US" sz="2000" dirty="0"/>
              <a:t>, Truth Commentaries, page 950)</a:t>
            </a:r>
            <a:endParaRPr lang="en-US" dirty="0"/>
          </a:p>
        </p:txBody>
      </p:sp>
    </p:spTree>
    <p:extLst>
      <p:ext uri="{BB962C8B-B14F-4D97-AF65-F5344CB8AC3E}">
        <p14:creationId xmlns:p14="http://schemas.microsoft.com/office/powerpoint/2010/main" val="15950835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238125" y="1823272"/>
            <a:ext cx="8667750" cy="4611519"/>
          </a:xfrm>
        </p:spPr>
        <p:txBody>
          <a:bodyPr wrap="square">
            <a:spAutoFit/>
          </a:bodyPr>
          <a:lstStyle/>
          <a:p>
            <a:pPr marL="0" indent="0">
              <a:buNone/>
            </a:pPr>
            <a:r>
              <a:rPr lang="en-US" dirty="0"/>
              <a:t>Luke 18:7-8a, </a:t>
            </a:r>
            <a:r>
              <a:rPr lang="en-US" i="1" dirty="0"/>
              <a:t>“And shall not God avenge his elect, that cry to him day and night, and (yet) he is longsuffering over them? I say unto you, that he will avenge them speedily.”</a:t>
            </a:r>
          </a:p>
          <a:p>
            <a:pPr marL="0" indent="0">
              <a:buNone/>
            </a:pPr>
            <a:r>
              <a:rPr lang="en-US" dirty="0"/>
              <a:t>NOTE: 2 Thessalonians 1:6-7</a:t>
            </a:r>
          </a:p>
          <a:p>
            <a:r>
              <a:rPr lang="en-US" dirty="0"/>
              <a:t>The widow was an unloved nuisance to the unjust judge.</a:t>
            </a:r>
          </a:p>
          <a:p>
            <a:r>
              <a:rPr lang="en-US" dirty="0"/>
              <a:t>We are loved by our Heavenly Father.</a:t>
            </a:r>
          </a:p>
          <a:p>
            <a:r>
              <a:rPr lang="en-US" dirty="0"/>
              <a:t>God will avenge those He loves; Those among the elect. John 10:14-16; Romans 8:33; 16:13; Colossians 3:12;</a:t>
            </a:r>
            <a:br>
              <a:rPr lang="en-US" dirty="0"/>
            </a:br>
            <a:r>
              <a:rPr lang="en-US" dirty="0"/>
              <a:t>1 Timothy 5:21; 2 Timothy 2:10, 19; Titus 1:1;</a:t>
            </a:r>
            <a:br>
              <a:rPr lang="en-US" dirty="0"/>
            </a:br>
            <a:r>
              <a:rPr lang="en-US" dirty="0"/>
              <a:t>1 Peter 1:2; 2:4, 6, 9; 2 John 1, 13; Revelation 17:14</a:t>
            </a:r>
          </a:p>
        </p:txBody>
      </p:sp>
    </p:spTree>
    <p:extLst>
      <p:ext uri="{BB962C8B-B14F-4D97-AF65-F5344CB8AC3E}">
        <p14:creationId xmlns:p14="http://schemas.microsoft.com/office/powerpoint/2010/main" val="2755895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238125" y="1747854"/>
            <a:ext cx="8667750" cy="3063403"/>
          </a:xfrm>
        </p:spPr>
        <p:txBody>
          <a:bodyPr wrap="square">
            <a:spAutoFit/>
          </a:bodyPr>
          <a:lstStyle/>
          <a:p>
            <a:pPr marL="0" indent="0">
              <a:buNone/>
            </a:pPr>
            <a:r>
              <a:rPr lang="en-US" dirty="0"/>
              <a:t>Luke 18:7-8a, “</a:t>
            </a:r>
            <a:r>
              <a:rPr lang="en-US" i="1" dirty="0"/>
              <a:t>And shall not God avenge his elect, that cry to him day and night, and (yet) he is longsuffering over them? I say unto you, that he will avenge them speedily.”</a:t>
            </a:r>
          </a:p>
          <a:p>
            <a:r>
              <a:rPr lang="en-US" dirty="0"/>
              <a:t>Unlike the Judge.</a:t>
            </a:r>
          </a:p>
          <a:p>
            <a:pPr lvl="1"/>
            <a:r>
              <a:rPr lang="en-US" sz="2800" dirty="0"/>
              <a:t>God is patient, we are not a nuisance.</a:t>
            </a:r>
          </a:p>
          <a:p>
            <a:pPr lvl="1"/>
            <a:r>
              <a:rPr lang="en-US" sz="2800" dirty="0"/>
              <a:t>God will avenge speedily. (However, we must not judge God with our time table. cf. 2 Peter 3:8-9)</a:t>
            </a:r>
          </a:p>
        </p:txBody>
      </p:sp>
    </p:spTree>
    <p:extLst>
      <p:ext uri="{BB962C8B-B14F-4D97-AF65-F5344CB8AC3E}">
        <p14:creationId xmlns:p14="http://schemas.microsoft.com/office/powerpoint/2010/main" val="3651255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37D230-91CC-4021-A0CC-E04A1A951312}"/>
              </a:ext>
            </a:extLst>
          </p:cNvPr>
          <p:cNvSpPr>
            <a:spLocks noGrp="1"/>
          </p:cNvSpPr>
          <p:nvPr>
            <p:ph type="title"/>
          </p:nvPr>
        </p:nvSpPr>
        <p:spPr/>
        <p:txBody>
          <a:bodyPr>
            <a:spAutoFit/>
          </a:bodyPr>
          <a:lstStyle/>
          <a:p>
            <a:r>
              <a:rPr lang="en-US" dirty="0"/>
              <a:t>Persistent Prayer: The Unjust Judge (Luke 18:1-8)</a:t>
            </a:r>
          </a:p>
        </p:txBody>
      </p:sp>
      <p:sp>
        <p:nvSpPr>
          <p:cNvPr id="3" name="Content Placeholder 2">
            <a:extLst>
              <a:ext uri="{FF2B5EF4-FFF2-40B4-BE49-F238E27FC236}">
                <a16:creationId xmlns:a16="http://schemas.microsoft.com/office/drawing/2014/main" id="{B36EDB13-DE55-4230-913D-8C74BC37619E}"/>
              </a:ext>
            </a:extLst>
          </p:cNvPr>
          <p:cNvSpPr>
            <a:spLocks noGrp="1"/>
          </p:cNvSpPr>
          <p:nvPr>
            <p:ph idx="1"/>
          </p:nvPr>
        </p:nvSpPr>
        <p:spPr>
          <a:xfrm>
            <a:off x="134427" y="1597024"/>
            <a:ext cx="8905875" cy="5148076"/>
          </a:xfrm>
        </p:spPr>
        <p:txBody>
          <a:bodyPr wrap="square">
            <a:spAutoFit/>
          </a:bodyPr>
          <a:lstStyle/>
          <a:p>
            <a:pPr marL="0" indent="0">
              <a:buNone/>
            </a:pPr>
            <a:r>
              <a:rPr lang="en-US" dirty="0"/>
              <a:t>Luke 18:8, </a:t>
            </a:r>
            <a:r>
              <a:rPr lang="en-US" i="1" dirty="0"/>
              <a:t>“Nevertheless, when the Son of man cometh, shall he find faith on the earth?”</a:t>
            </a:r>
          </a:p>
          <a:p>
            <a:r>
              <a:rPr lang="en-US" dirty="0"/>
              <a:t>The question is not, </a:t>
            </a:r>
            <a:r>
              <a:rPr lang="en-US" i="1" dirty="0"/>
              <a:t>“How will God respond to us?”</a:t>
            </a:r>
          </a:p>
          <a:p>
            <a:r>
              <a:rPr lang="en-US" dirty="0"/>
              <a:t>The probing question is, </a:t>
            </a:r>
            <a:r>
              <a:rPr lang="en-US" i="1" dirty="0"/>
              <a:t>“How will we respond to God?”</a:t>
            </a:r>
          </a:p>
          <a:p>
            <a:pPr lvl="1"/>
            <a:r>
              <a:rPr lang="en-US" dirty="0"/>
              <a:t>Will there be committed people constantly praying and upholding God’s word in their lives? 1 Corinthians 15:58; 16:22; Revelation 12:10-11; 22:17-20</a:t>
            </a:r>
          </a:p>
          <a:p>
            <a:pPr lvl="1"/>
            <a:r>
              <a:rPr lang="en-US" dirty="0"/>
              <a:t>When He comes again will He find our lamps burning bright?</a:t>
            </a:r>
          </a:p>
          <a:p>
            <a:pPr lvl="1"/>
            <a:r>
              <a:rPr lang="en-US" dirty="0"/>
              <a:t>Will the trumpets of judgment speak only to ignorant and wondering ears because God has been consigned to nothingness by the silence and sleep of men? </a:t>
            </a:r>
          </a:p>
          <a:p>
            <a:pPr lvl="1"/>
            <a:r>
              <a:rPr lang="en-US" dirty="0"/>
              <a:t>Will He see there is one who has been waiting for Him and has not fallen asleep, or is out of oil, running about going nowhere?</a:t>
            </a:r>
          </a:p>
        </p:txBody>
      </p:sp>
    </p:spTree>
    <p:extLst>
      <p:ext uri="{BB962C8B-B14F-4D97-AF65-F5344CB8AC3E}">
        <p14:creationId xmlns:p14="http://schemas.microsoft.com/office/powerpoint/2010/main" val="1748447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899" y="1084474"/>
            <a:ext cx="6948202" cy="2529923"/>
          </a:xfrm>
        </p:spPr>
        <p:txBody>
          <a:bodyPr wrap="square">
            <a:spAutoFit/>
          </a:bodyPr>
          <a:lstStyle/>
          <a:p>
            <a:r>
              <a:rPr lang="en-US" sz="4400" dirty="0"/>
              <a:t>LESSON 17:</a:t>
            </a:r>
            <a:br>
              <a:rPr lang="en-US" sz="4400" dirty="0"/>
            </a:br>
            <a:r>
              <a:rPr lang="en-US" sz="4400" dirty="0"/>
              <a:t>The Life Of Christ –</a:t>
            </a:r>
            <a:br>
              <a:rPr lang="en-US" sz="4400" dirty="0"/>
            </a:br>
            <a:r>
              <a:rPr lang="en-US" sz="4400" dirty="0"/>
              <a:t>The Parable of the Pharisee and the Publican</a:t>
            </a:r>
          </a:p>
        </p:txBody>
      </p:sp>
      <p:sp>
        <p:nvSpPr>
          <p:cNvPr id="3" name="Subtitle 2"/>
          <p:cNvSpPr>
            <a:spLocks noGrp="1"/>
          </p:cNvSpPr>
          <p:nvPr>
            <p:ph type="subTitle" idx="1"/>
          </p:nvPr>
        </p:nvSpPr>
        <p:spPr>
          <a:xfrm>
            <a:off x="1143000" y="4033082"/>
            <a:ext cx="6858000" cy="1383969"/>
          </a:xfrm>
        </p:spPr>
        <p:txBody>
          <a:bodyPr>
            <a:spAutoFit/>
          </a:bodyPr>
          <a:lstStyle/>
          <a:p>
            <a:r>
              <a:rPr lang="en-US" sz="4800" dirty="0"/>
              <a:t>Luke 18:9-14</a:t>
            </a:r>
          </a:p>
          <a:p>
            <a:r>
              <a:rPr lang="en-US" sz="3600" dirty="0"/>
              <a:t> March 9, 2022</a:t>
            </a:r>
          </a:p>
        </p:txBody>
      </p:sp>
    </p:spTree>
    <p:extLst>
      <p:ext uri="{BB962C8B-B14F-4D97-AF65-F5344CB8AC3E}">
        <p14:creationId xmlns:p14="http://schemas.microsoft.com/office/powerpoint/2010/main" val="2766639745"/>
      </p:ext>
    </p:extLst>
  </p:cSld>
  <p:clrMapOvr>
    <a:masterClrMapping/>
  </p:clrMapOvr>
</p:sld>
</file>

<file path=ppt/theme/theme1.xml><?xml version="1.0" encoding="utf-8"?>
<a:theme xmlns:a="http://schemas.openxmlformats.org/drawingml/2006/main" name="1_Theme4">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4" id="{99C12949-1A7A-49A1-BD6C-17D23740E918}" vid="{F4747419-8DBD-46FB-8F69-DCE54C9EDB1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TotalTime>
  <Words>2685</Words>
  <Application>Microsoft Office PowerPoint</Application>
  <PresentationFormat>On-screen Show (4:3)</PresentationFormat>
  <Paragraphs>121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Wingdings</vt:lpstr>
      <vt:lpstr>1_Theme4</vt:lpstr>
      <vt:lpstr>LESSON 17: The Life Of Christ – The Parable of the Importunate Woman</vt:lpstr>
      <vt:lpstr>Persistent Prayer: The Unjust Judge (Luke 18:1-8)</vt:lpstr>
      <vt:lpstr>Persistent Prayer: The Unjust Judge (Luke 18:1-8)</vt:lpstr>
      <vt:lpstr>Persistent Prayer: The Unjust Judge (Luke 18:1-8)</vt:lpstr>
      <vt:lpstr>Persistent Prayer: The Unjust Judge (Luke 18:1-8)</vt:lpstr>
      <vt:lpstr>Persistent Prayer: The Unjust Judge (Luke 18:1-8)</vt:lpstr>
      <vt:lpstr>Persistent Prayer: The Unjust Judge (Luke 18:1-8)</vt:lpstr>
      <vt:lpstr>Persistent Prayer: The Unjust Judge (Luke 18:1-8)</vt:lpstr>
      <vt:lpstr>LESSON 17: The Life Of Christ – The Parable of the Pharisee and the Publican</vt:lpstr>
      <vt:lpstr>The Parable of the Pharisee and the Publican – Luke 18:9-14</vt:lpstr>
      <vt:lpstr>The Parable of the Pharisee and the Publican – Luke 18:9-14</vt:lpstr>
      <vt:lpstr>The Parable of the Pharisee and the Publican – Luke 18:9-14</vt:lpstr>
      <vt:lpstr>The Parable of the Pharisee and the Publican – Luke 18:9-14</vt:lpstr>
      <vt:lpstr>The Parable of the Pharisee and the Publican – Luke 18:9-14</vt:lpstr>
      <vt:lpstr>The Parable of the Pharisee and the Publican – Luke 18:9-14</vt:lpstr>
      <vt:lpstr>The Parable of the Pharisee and the Publican – Luke 18:9-14</vt:lpstr>
      <vt:lpstr>The Parable of the Pharisee and the Publican – Luke 18:9-14</vt:lpstr>
      <vt:lpstr>The Parable of the Pharisee and the Publican – Luke 18:9-14</vt:lpstr>
      <vt:lpstr>The Parable of the Pharisee and the Publican – Luke 18:9-14</vt:lpstr>
      <vt:lpstr>The Parable of the Pharisee and the Publican – Luke 18:9-14</vt:lpstr>
      <vt:lpstr>The Parable of the Pharisee and the Publican – Luke 18:9-14</vt:lpstr>
      <vt:lpstr>The Parable of the Pharisee and the Publican – Luke 18:9-14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17: The Life Of Christ – The Parable of the Importunate Woman</dc:title>
  <dc:creator>mgalloway2715@gmail.com</dc:creator>
  <cp:lastModifiedBy>Richard Lidh</cp:lastModifiedBy>
  <cp:revision>7</cp:revision>
  <cp:lastPrinted>2022-03-12T20:00:59Z</cp:lastPrinted>
  <dcterms:created xsi:type="dcterms:W3CDTF">2022-03-09T21:51:15Z</dcterms:created>
  <dcterms:modified xsi:type="dcterms:W3CDTF">2022-03-13T00:59:42Z</dcterms:modified>
</cp:coreProperties>
</file>